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502" r:id="rId3"/>
    <p:sldId id="338" r:id="rId4"/>
    <p:sldId id="558" r:id="rId5"/>
    <p:sldId id="364" r:id="rId6"/>
    <p:sldId id="543" r:id="rId7"/>
    <p:sldId id="544" r:id="rId8"/>
    <p:sldId id="545" r:id="rId9"/>
    <p:sldId id="547" r:id="rId10"/>
    <p:sldId id="557" r:id="rId11"/>
    <p:sldId id="548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40" r:id="rId20"/>
    <p:sldId id="556" r:id="rId21"/>
    <p:sldId id="559" r:id="rId22"/>
    <p:sldId id="561" r:id="rId23"/>
    <p:sldId id="560" r:id="rId24"/>
    <p:sldId id="562" r:id="rId25"/>
    <p:sldId id="563" r:id="rId26"/>
    <p:sldId id="564" r:id="rId27"/>
    <p:sldId id="565" r:id="rId28"/>
    <p:sldId id="566" r:id="rId29"/>
    <p:sldId id="567" r:id="rId30"/>
    <p:sldId id="568" r:id="rId31"/>
    <p:sldId id="570" r:id="rId32"/>
    <p:sldId id="573" r:id="rId33"/>
    <p:sldId id="569" r:id="rId34"/>
    <p:sldId id="572" r:id="rId35"/>
    <p:sldId id="574" r:id="rId36"/>
    <p:sldId id="575" r:id="rId37"/>
    <p:sldId id="576" r:id="rId38"/>
    <p:sldId id="577" r:id="rId39"/>
    <p:sldId id="578" r:id="rId40"/>
    <p:sldId id="579" r:id="rId41"/>
    <p:sldId id="580" r:id="rId42"/>
    <p:sldId id="581" r:id="rId43"/>
    <p:sldId id="542" r:id="rId4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0" autoAdjust="0"/>
    <p:restoredTop sz="94660"/>
  </p:normalViewPr>
  <p:slideViewPr>
    <p:cSldViewPr snapToGrid="0">
      <p:cViewPr>
        <p:scale>
          <a:sx n="150" d="100"/>
          <a:sy n="150" d="100"/>
        </p:scale>
        <p:origin x="29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11/03/2024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5a: Post Processing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9F77-F6EA-80B5-BCF4-285C0E1FD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postprocessing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CBAFD-0424-9767-E0F0-94462DAE3D0E}"/>
              </a:ext>
            </a:extLst>
          </p:cNvPr>
          <p:cNvSpPr txBox="1"/>
          <p:nvPr/>
        </p:nvSpPr>
        <p:spPr>
          <a:xfrm>
            <a:off x="1125894" y="1903445"/>
            <a:ext cx="27818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Grayscale </a:t>
            </a:r>
            <a:r>
              <a:rPr lang="en-US" sz="2400" dirty="0">
                <a:sym typeface="Wingdings" panose="05000000000000000000" pitchFamily="2" charset="2"/>
              </a:rPr>
              <a:t>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Tonemapping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Ambient occlusion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39018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087F-B492-681C-8214-CBD77BCE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Grayscale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33121-FA64-AC59-F124-9892585DACEE}"/>
              </a:ext>
            </a:extLst>
          </p:cNvPr>
          <p:cNvSpPr txBox="1"/>
          <p:nvPr/>
        </p:nvSpPr>
        <p:spPr>
          <a:xfrm>
            <a:off x="534955" y="1499119"/>
            <a:ext cx="4134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Grayscale == Black and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accurate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would you do it?</a:t>
            </a:r>
            <a:endParaRPr lang="en-BE" sz="2400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8F47B06-F8AD-979B-ADAF-E579A9301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3442"/>
            <a:ext cx="5376992" cy="3024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79733-515B-1A7B-6C10-EFDC063C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353" y="3763346"/>
            <a:ext cx="4862583" cy="309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0B2BA-A2D7-071C-FD9D-D37C2FD2E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353" y="15536"/>
            <a:ext cx="4862583" cy="30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01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93DE-21C0-01D7-D6CF-761018D0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0"/>
            <a:ext cx="10515600" cy="1325563"/>
          </a:xfrm>
        </p:spPr>
        <p:txBody>
          <a:bodyPr/>
          <a:lstStyle/>
          <a:p>
            <a:r>
              <a:rPr lang="en-US" dirty="0"/>
              <a:t>Obvious solution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32AC6-4403-607B-5321-0C7C4F81900F}"/>
              </a:ext>
            </a:extLst>
          </p:cNvPr>
          <p:cNvSpPr txBox="1"/>
          <p:nvPr/>
        </p:nvSpPr>
        <p:spPr>
          <a:xfrm>
            <a:off x="175521" y="955359"/>
            <a:ext cx="7386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Average red, green and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Greyscale = R*0.333 + G*0.333 + B*0.333</a:t>
            </a:r>
            <a:endParaRPr lang="en-BE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07615-35BD-2F6D-EEE8-F2EC902F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6" y="2140499"/>
            <a:ext cx="8051960" cy="471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AC9F-BD43-6F20-969D-C1B9086F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obvious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D1121-91F3-FE65-BF5B-661B9BDE9BDD}"/>
              </a:ext>
            </a:extLst>
          </p:cNvPr>
          <p:cNvSpPr txBox="1"/>
          <p:nvPr/>
        </p:nvSpPr>
        <p:spPr>
          <a:xfrm>
            <a:off x="659362" y="1690688"/>
            <a:ext cx="6579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every color channel (r, g, b) is created equal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They’re perceptually more or less bright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Perceptually = To our eyeballs (perceived)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Try to sort the next slides in perceived brightness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16911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6C1-B482-B6D5-2F37-46E197CE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7ABB7E-6BBC-C86D-8CFD-4963D267DB2B}"/>
              </a:ext>
            </a:extLst>
          </p:cNvPr>
          <p:cNvSpPr/>
          <p:nvPr/>
        </p:nvSpPr>
        <p:spPr>
          <a:xfrm>
            <a:off x="-80865" y="-43543"/>
            <a:ext cx="12471918" cy="70850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52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715AB-B02C-D4FC-999A-D2DEAAEA3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F431-71F1-7689-422D-7E25BE44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EBF241-8ED9-9511-8AA5-673DAEAA9BE7}"/>
              </a:ext>
            </a:extLst>
          </p:cNvPr>
          <p:cNvSpPr/>
          <p:nvPr/>
        </p:nvSpPr>
        <p:spPr>
          <a:xfrm>
            <a:off x="-80865" y="-43543"/>
            <a:ext cx="12471918" cy="708504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1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11778-DB3B-F74C-A34C-43420713D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9348-016F-5074-1B66-52443125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42C507-1319-7717-E4F7-A394D7BA0D48}"/>
              </a:ext>
            </a:extLst>
          </p:cNvPr>
          <p:cNvSpPr/>
          <p:nvPr/>
        </p:nvSpPr>
        <p:spPr>
          <a:xfrm>
            <a:off x="-80865" y="-43543"/>
            <a:ext cx="12471918" cy="7085045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84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63AB-E858-555C-56BF-7D31F387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rank the brightness?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6526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58FBA-1284-0C6C-00E9-EE1181EC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feeling solution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C2184-BEC0-EB13-DC51-AF40965AF902}"/>
              </a:ext>
            </a:extLst>
          </p:cNvPr>
          <p:cNvSpPr txBox="1"/>
          <p:nvPr/>
        </p:nvSpPr>
        <p:spPr>
          <a:xfrm>
            <a:off x="349693" y="1322363"/>
            <a:ext cx="6552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Greyscale = R*0.3 + G*0.59 + B*0.11</a:t>
            </a:r>
            <a:endParaRPr lang="en-BE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A8614-F592-DADE-7F8D-2901DD6E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881" y="2108718"/>
            <a:ext cx="8058091" cy="47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58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A82B-1CCA-52C3-6ABC-461780DB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8552A-EDD2-5A7E-610F-6732135F024C}"/>
              </a:ext>
            </a:extLst>
          </p:cNvPr>
          <p:cNvSpPr txBox="1"/>
          <p:nvPr/>
        </p:nvSpPr>
        <p:spPr>
          <a:xfrm>
            <a:off x="590938" y="1953208"/>
            <a:ext cx="9035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Textures are used for spatially varying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can be 1,2, and 3d. Or cubes.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can be used for visible color, or normal, or any other parameter</a:t>
            </a:r>
          </a:p>
        </p:txBody>
      </p:sp>
    </p:spTree>
    <p:extLst>
      <p:ext uri="{BB962C8B-B14F-4D97-AF65-F5344CB8AC3E}">
        <p14:creationId xmlns:p14="http://schemas.microsoft.com/office/powerpoint/2010/main" val="6612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Normal maps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420AD9-C4F0-1C09-2C03-EC07BB163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701" y="2326433"/>
            <a:ext cx="11333230" cy="40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DE2B-8D99-6747-7F35-FA81DC71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side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2306D-561E-63E0-DC72-97E5700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461"/>
            <a:ext cx="6096000" cy="3571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EB0F93-DB89-137B-BCF9-ADE9017C6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65136"/>
            <a:ext cx="6096000" cy="3592864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C00653-51EC-784F-4743-DAD7DCE30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63" y="-1"/>
            <a:ext cx="5799980" cy="32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09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EE44E-E116-984A-47DF-DB2B78210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333F-35F4-2678-703C-FEAD0A746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postprocessing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EF833-93FE-4909-89C0-0E997FC188A7}"/>
              </a:ext>
            </a:extLst>
          </p:cNvPr>
          <p:cNvSpPr txBox="1"/>
          <p:nvPr/>
        </p:nvSpPr>
        <p:spPr>
          <a:xfrm>
            <a:off x="1125894" y="1903445"/>
            <a:ext cx="28391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Grayscale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 err="1"/>
              <a:t>Tonemapping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Bloom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Ambient occlusion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400838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7DD1-B3CD-6439-FCE1-F43ED88D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Tonemapping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3C347-0391-E575-783D-C6FE6A63E049}"/>
              </a:ext>
            </a:extLst>
          </p:cNvPr>
          <p:cNvSpPr txBox="1"/>
          <p:nvPr/>
        </p:nvSpPr>
        <p:spPr>
          <a:xfrm>
            <a:off x="522514" y="1735494"/>
            <a:ext cx="7373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Problem: screens / </a:t>
            </a:r>
            <a:r>
              <a:rPr lang="en-US" sz="2400" dirty="0" err="1"/>
              <a:t>rendertextures</a:t>
            </a:r>
            <a:r>
              <a:rPr lang="en-US" sz="2400" dirty="0"/>
              <a:t> expect values 0-255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Scene rendering is unbounded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 : sunlight = 10000 times brighter than starlight</a:t>
            </a:r>
          </a:p>
        </p:txBody>
      </p:sp>
    </p:spTree>
    <p:extLst>
      <p:ext uri="{BB962C8B-B14F-4D97-AF65-F5344CB8AC3E}">
        <p14:creationId xmlns:p14="http://schemas.microsoft.com/office/powerpoint/2010/main" val="4066725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65B8-DC90-B372-6880-EA19A616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96" y="122529"/>
            <a:ext cx="10515600" cy="1325563"/>
          </a:xfrm>
        </p:spPr>
        <p:txBody>
          <a:bodyPr/>
          <a:lstStyle/>
          <a:p>
            <a:r>
              <a:rPr lang="en-US" dirty="0" err="1"/>
              <a:t>Tonemapping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DA648-3325-31C2-7725-C844864CC229}"/>
              </a:ext>
            </a:extLst>
          </p:cNvPr>
          <p:cNvSpPr txBox="1"/>
          <p:nvPr/>
        </p:nvSpPr>
        <p:spPr>
          <a:xfrm>
            <a:off x="373225" y="1448092"/>
            <a:ext cx="7101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Store the scene in a HDR texture (float3)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a function (curve) to bring this into [0-255]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ways to do this</a:t>
            </a:r>
          </a:p>
        </p:txBody>
      </p:sp>
      <p:pic>
        <p:nvPicPr>
          <p:cNvPr id="11" name="Picture 10" descr="A large ornate building with a dome and stairs&#10;&#10;Description automatically generated with medium confidence">
            <a:extLst>
              <a:ext uri="{FF2B5EF4-FFF2-40B4-BE49-F238E27FC236}">
                <a16:creationId xmlns:a16="http://schemas.microsoft.com/office/drawing/2014/main" id="{CB10F879-8E3A-6EF3-D2BC-86147016A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773655"/>
            <a:ext cx="2727649" cy="4091474"/>
          </a:xfrm>
          <a:prstGeom prst="rect">
            <a:avLst/>
          </a:prstGeom>
        </p:spPr>
      </p:pic>
      <p:pic>
        <p:nvPicPr>
          <p:cNvPr id="15" name="Picture 14" descr="A large building with stained glass windows&#10;&#10;Description automatically generated">
            <a:extLst>
              <a:ext uri="{FF2B5EF4-FFF2-40B4-BE49-F238E27FC236}">
                <a16:creationId xmlns:a16="http://schemas.microsoft.com/office/drawing/2014/main" id="{02D8DA80-7F93-0F03-927C-411EC0528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649" y="2773655"/>
            <a:ext cx="2727648" cy="4091472"/>
          </a:xfrm>
          <a:prstGeom prst="rect">
            <a:avLst/>
          </a:prstGeom>
        </p:spPr>
      </p:pic>
      <p:pic>
        <p:nvPicPr>
          <p:cNvPr id="17" name="Picture 16" descr="A large ornate building with a round window&#10;&#10;Description automatically generated with medium confidence">
            <a:extLst>
              <a:ext uri="{FF2B5EF4-FFF2-40B4-BE49-F238E27FC236}">
                <a16:creationId xmlns:a16="http://schemas.microsoft.com/office/drawing/2014/main" id="{5E6A26BF-C0EE-BC98-9732-1A811F044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98" y="2773652"/>
            <a:ext cx="2722898" cy="40843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2E300F-17F2-8356-E387-DBDEBE507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847" y="2048256"/>
            <a:ext cx="2852928" cy="19257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11A039-FB14-4107-723B-622055EBD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847" y="207123"/>
            <a:ext cx="2852928" cy="18411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3814AC-91D2-75D1-8197-B7D05CB23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847" y="3973983"/>
            <a:ext cx="2852928" cy="19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35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DD75-3CCD-9C7D-3E28-72701494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use camera parameters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ECFBA-5472-27E3-CB96-DFA8311BCAFF}"/>
              </a:ext>
            </a:extLst>
          </p:cNvPr>
          <p:cNvSpPr txBox="1"/>
          <p:nvPr/>
        </p:nvSpPr>
        <p:spPr>
          <a:xfrm>
            <a:off x="478972" y="1690688"/>
            <a:ext cx="4339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Such as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We’ll see that on Thursday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800540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B4401-A7BC-92C3-5586-8FBD50988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3C84-043E-DCCE-A53E-89243E77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postprocessing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94F03-8FAC-735A-7F7A-1CE2361BE48B}"/>
              </a:ext>
            </a:extLst>
          </p:cNvPr>
          <p:cNvSpPr txBox="1"/>
          <p:nvPr/>
        </p:nvSpPr>
        <p:spPr>
          <a:xfrm>
            <a:off x="1125894" y="1903445"/>
            <a:ext cx="28391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Grayscale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Tonemapping</a:t>
            </a: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 Bloom 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Ambient occlusion</a:t>
            </a:r>
            <a:endParaRPr lang="en-BE" sz="2400" dirty="0"/>
          </a:p>
        </p:txBody>
      </p:sp>
      <p:pic>
        <p:nvPicPr>
          <p:cNvPr id="5" name="Picture 4" descr="A video game screen shot of a person holding a shield and sword&#10;&#10;Description automatically generated">
            <a:extLst>
              <a:ext uri="{FF2B5EF4-FFF2-40B4-BE49-F238E27FC236}">
                <a16:creationId xmlns:a16="http://schemas.microsoft.com/office/drawing/2014/main" id="{529F4923-728C-900F-BC6A-771746548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78" y="2241550"/>
            <a:ext cx="8207022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1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D786-F4E1-2D95-999C-53768434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Bloom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7AB9D-F6E4-6F40-E194-5A8700935577}"/>
              </a:ext>
            </a:extLst>
          </p:cNvPr>
          <p:cNvSpPr txBox="1"/>
          <p:nvPr/>
        </p:nvSpPr>
        <p:spPr>
          <a:xfrm>
            <a:off x="641350" y="1506022"/>
            <a:ext cx="8323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Emphasizes bright areas by “bleeding” into </a:t>
            </a:r>
            <a:r>
              <a:rPr lang="en-US" sz="2400" dirty="0" err="1"/>
              <a:t>neighbouring</a:t>
            </a:r>
            <a:r>
              <a:rPr lang="en-US" sz="2400" dirty="0"/>
              <a:t>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use a 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Opposite idea: gather pixels around us</a:t>
            </a:r>
            <a:endParaRPr lang="en-BE" sz="2400" dirty="0"/>
          </a:p>
        </p:txBody>
      </p:sp>
      <p:pic>
        <p:nvPicPr>
          <p:cNvPr id="5" name="Picture 4" descr="A group of colorful lights&#10;&#10;Description automatically generated">
            <a:extLst>
              <a:ext uri="{FF2B5EF4-FFF2-40B4-BE49-F238E27FC236}">
                <a16:creationId xmlns:a16="http://schemas.microsoft.com/office/drawing/2014/main" id="{3506A05D-59A2-1C11-3BB1-D27231C7E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8" y="2920999"/>
            <a:ext cx="7007601" cy="39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3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1392-FA3A-978F-816E-1C7E49C9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as matrix</a:t>
            </a:r>
            <a:endParaRPr lang="en-BE" dirty="0"/>
          </a:p>
        </p:txBody>
      </p:sp>
      <p:pic>
        <p:nvPicPr>
          <p:cNvPr id="4" name="Picture 3" descr="A black and white image of a person's face&#10;&#10;Description automatically generated">
            <a:extLst>
              <a:ext uri="{FF2B5EF4-FFF2-40B4-BE49-F238E27FC236}">
                <a16:creationId xmlns:a16="http://schemas.microsoft.com/office/drawing/2014/main" id="{1346254C-4B70-4825-8482-A94EE12DA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4" y="1873251"/>
            <a:ext cx="10240723" cy="4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0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2ED5-35FF-EA5B-1A9B-9FA690F5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 as a matrix</a:t>
            </a:r>
            <a:endParaRPr lang="en-BE" dirty="0"/>
          </a:p>
        </p:txBody>
      </p:sp>
      <p:pic>
        <p:nvPicPr>
          <p:cNvPr id="4" name="Picture 3" descr="A grid of numbers and a fraction&#10;&#10;Description automatically generated with medium confidence">
            <a:extLst>
              <a:ext uri="{FF2B5EF4-FFF2-40B4-BE49-F238E27FC236}">
                <a16:creationId xmlns:a16="http://schemas.microsoft.com/office/drawing/2014/main" id="{659F71F2-C096-A387-3BBF-D6C3F1833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3210222"/>
            <a:ext cx="5511800" cy="4349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1F18C-1060-8B48-3FCC-343C64239D76}"/>
              </a:ext>
            </a:extLst>
          </p:cNvPr>
          <p:cNvSpPr txBox="1"/>
          <p:nvPr/>
        </p:nvSpPr>
        <p:spPr>
          <a:xfrm>
            <a:off x="349250" y="1473200"/>
            <a:ext cx="6910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pixel is the pixel we’re working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is weight (multiply)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them all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Left term is normalization (so it doesn’t get brighter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matrix is called a kernel (this is a box blur)</a:t>
            </a:r>
          </a:p>
        </p:txBody>
      </p:sp>
      <p:pic>
        <p:nvPicPr>
          <p:cNvPr id="7" name="Picture 6" descr="A blurry image of a park&#10;&#10;Description automatically generated">
            <a:extLst>
              <a:ext uri="{FF2B5EF4-FFF2-40B4-BE49-F238E27FC236}">
                <a16:creationId xmlns:a16="http://schemas.microsoft.com/office/drawing/2014/main" id="{876B3A68-B3FE-B46A-E082-84B118721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50" y="628947"/>
            <a:ext cx="4560291" cy="607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70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2BD9-399C-4282-09A5-9F69DED2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0"/>
            <a:ext cx="10515600" cy="1325563"/>
          </a:xfrm>
        </p:spPr>
        <p:txBody>
          <a:bodyPr/>
          <a:lstStyle/>
          <a:p>
            <a:r>
              <a:rPr lang="en-US" dirty="0"/>
              <a:t>Convolution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A8374-40E5-4E3C-A43B-B8D93E5D9D5C}"/>
              </a:ext>
            </a:extLst>
          </p:cNvPr>
          <p:cNvSpPr txBox="1"/>
          <p:nvPr/>
        </p:nvSpPr>
        <p:spPr>
          <a:xfrm>
            <a:off x="273156" y="917485"/>
            <a:ext cx="66848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Convolution is applying our kernel to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each 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Sample the texture for each element in the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</a:t>
            </a:r>
            <a:endParaRPr lang="en-BE" sz="2400" dirty="0"/>
          </a:p>
        </p:txBody>
      </p:sp>
      <p:pic>
        <p:nvPicPr>
          <p:cNvPr id="5" name="Picture 4" descr="A diagram of 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F7930C91-E757-CD77-45CA-D77B30D49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55" y="2400301"/>
            <a:ext cx="6088758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5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50643"/>
              </p:ext>
            </p:extLst>
          </p:nvPr>
        </p:nvGraphicFramePr>
        <p:xfrm>
          <a:off x="5124734" y="1"/>
          <a:ext cx="6602496" cy="6855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522129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41208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maps</a:t>
                      </a:r>
                    </a:p>
                    <a:p>
                      <a:r>
                        <a:rPr lang="en-US" dirty="0"/>
                        <a:t>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146772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r>
                        <a:rPr lang="en-US" dirty="0"/>
                        <a:t>Aliasing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CA2FDF-DB18-1375-BEF9-8DA80A37B085}"/>
              </a:ext>
            </a:extLst>
          </p:cNvPr>
          <p:cNvSpPr txBox="1"/>
          <p:nvPr/>
        </p:nvSpPr>
        <p:spPr>
          <a:xfrm>
            <a:off x="379445" y="1741714"/>
            <a:ext cx="469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Highly likely to change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1D17D-F165-A405-4C90-69417290D645}"/>
              </a:ext>
            </a:extLst>
          </p:cNvPr>
          <p:cNvSpPr/>
          <p:nvPr/>
        </p:nvSpPr>
        <p:spPr>
          <a:xfrm>
            <a:off x="7173891" y="2768081"/>
            <a:ext cx="2301551" cy="53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DA55-469B-D02E-7152-1AE9B1AC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blur in code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FF2F9-4D5E-E098-77CC-BAD690759F8F}"/>
              </a:ext>
            </a:extLst>
          </p:cNvPr>
          <p:cNvSpPr txBox="1"/>
          <p:nvPr/>
        </p:nvSpPr>
        <p:spPr>
          <a:xfrm>
            <a:off x="717550" y="1690688"/>
            <a:ext cx="6305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fixed4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</a:t>
            </a:r>
          </a:p>
          <a:p>
            <a:r>
              <a:rPr lang="es-E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s-E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s-E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s-E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y = -1; y &lt; 2; ++y)</a:t>
            </a:r>
          </a:p>
          <a:p>
            <a:r>
              <a:rPr lang="en-BE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-1; x &lt; 2; ++y)</a:t>
            </a:r>
          </a:p>
          <a:p>
            <a:r>
              <a:rPr lang="en-BE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IN.uv_MainTex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uv.x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+=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* x;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uv.y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+=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pixelSize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* y;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 += </a:t>
            </a:r>
            <a:r>
              <a:rPr lang="en-US" sz="2400" dirty="0">
                <a:solidFill>
                  <a:srgbClr val="8B008B"/>
                </a:solidFill>
                <a:latin typeface="Cascadia Mono" panose="020B0609020000020004" pitchFamily="49" charset="0"/>
              </a:rPr>
              <a:t>tex2D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(_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BE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BE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c /= 9;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988460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C5E4-1E79-6154-4749-9130FEBDC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02" y="0"/>
            <a:ext cx="10515600" cy="1325563"/>
          </a:xfrm>
        </p:spPr>
        <p:txBody>
          <a:bodyPr/>
          <a:lstStyle/>
          <a:p>
            <a:r>
              <a:rPr lang="en-US" dirty="0"/>
              <a:t>Bloom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38235-939E-F764-1736-BB36E5A22728}"/>
              </a:ext>
            </a:extLst>
          </p:cNvPr>
          <p:cNvSpPr txBox="1"/>
          <p:nvPr/>
        </p:nvSpPr>
        <p:spPr>
          <a:xfrm>
            <a:off x="590550" y="848509"/>
            <a:ext cx="4970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Want to blur very bright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 keep everything else sharp</a:t>
            </a:r>
            <a:endParaRPr lang="en-BE" sz="2800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B2505B-B27F-3A38-1802-85AC8A570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49" y="1802616"/>
            <a:ext cx="8333051" cy="505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19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051-21F7-35D7-641C-67ABA7C1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</a:t>
            </a:r>
            <a:endParaRPr lang="en-BE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82975C-899B-05D5-36E2-F5D1AE3C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1543293"/>
            <a:ext cx="12157828" cy="53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12B3-8C38-FBF6-473F-E960839A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8CE5D-1224-977C-F961-475992DE7557}"/>
              </a:ext>
            </a:extLst>
          </p:cNvPr>
          <p:cNvSpPr txBox="1"/>
          <p:nvPr/>
        </p:nvSpPr>
        <p:spPr>
          <a:xfrm>
            <a:off x="3568700" y="532696"/>
            <a:ext cx="86233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fixed4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weight = 0;</a:t>
            </a:r>
          </a:p>
          <a:p>
            <a:r>
              <a:rPr lang="es-E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s-E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s-E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y = -1; y &lt; 2; ++y)</a:t>
            </a: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x = -1; x &lt; 2; ++y)</a:t>
            </a: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float2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IN.uv_MainTex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uv.x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 x;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uv.y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pixelSize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 y;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F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float4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temp = </a:t>
            </a:r>
            <a:r>
              <a:rPr lang="fr-FR" sz="1800" dirty="0">
                <a:solidFill>
                  <a:srgbClr val="8B008B"/>
                </a:solidFill>
                <a:latin typeface="Cascadia Mono" panose="020B0609020000020004" pitchFamily="49" charset="0"/>
              </a:rPr>
              <a:t>tex2D 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(_</a:t>
            </a:r>
            <a:r>
              <a:rPr lang="fr-F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228B22"/>
                </a:solidFill>
                <a:latin typeface="Cascadia Mono" panose="020B0609020000020004" pitchFamily="49" charset="0"/>
              </a:rPr>
              <a:t>//only blur bright pixels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B008B"/>
                </a:solidFill>
                <a:latin typeface="Cascadia Mono" panose="020B0609020000020004" pitchFamily="49" charset="0"/>
              </a:rPr>
              <a:t>dot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temp.xyz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(0.3, 0.59, 0.11) &gt; 10 ||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x == 0 &amp;&amp; y == 0)</a:t>
            </a: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weight += 1;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c += temp;</a:t>
            </a: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c /= 9;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15505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18F53-1516-7898-A301-731159C5F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6482-D6F9-8C88-5B10-2384E10C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75"/>
            <a:ext cx="10515600" cy="1325563"/>
          </a:xfrm>
        </p:spPr>
        <p:txBody>
          <a:bodyPr/>
          <a:lstStyle/>
          <a:p>
            <a:r>
              <a:rPr lang="en-US" dirty="0"/>
              <a:t>Many effects are achieved by using a kernel</a:t>
            </a:r>
            <a:endParaRPr lang="en-BE" dirty="0"/>
          </a:p>
        </p:txBody>
      </p:sp>
      <p:pic>
        <p:nvPicPr>
          <p:cNvPr id="5" name="Picture 4" descr="A number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C419AA8A-7A9A-5466-5CC5-0E6638E9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847"/>
            <a:ext cx="12192000" cy="2920306"/>
          </a:xfrm>
          <a:prstGeom prst="rect">
            <a:avLst/>
          </a:prstGeom>
        </p:spPr>
      </p:pic>
      <p:pic>
        <p:nvPicPr>
          <p:cNvPr id="7" name="Picture 6" descr="A collage of a car&#10;&#10;Description automatically generated">
            <a:extLst>
              <a:ext uri="{FF2B5EF4-FFF2-40B4-BE49-F238E27FC236}">
                <a16:creationId xmlns:a16="http://schemas.microsoft.com/office/drawing/2014/main" id="{52B0E225-68FF-AFD9-7B15-D3DF1E050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20" y="4151028"/>
            <a:ext cx="8051130" cy="26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90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80E4-38E8-2B44-5509-DE0C07F1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that our blur is very basic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BD242-4A3B-03B2-D0B0-094D00C48916}"/>
              </a:ext>
            </a:extLst>
          </p:cNvPr>
          <p:cNvSpPr txBox="1"/>
          <p:nvPr/>
        </p:nvSpPr>
        <p:spPr>
          <a:xfrm>
            <a:off x="1790700" y="2273300"/>
            <a:ext cx="71472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Realistically: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3x3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the same value everywhere (</a:t>
            </a:r>
            <a:r>
              <a:rPr lang="en-US" sz="2800" dirty="0" err="1"/>
              <a:t>eg</a:t>
            </a:r>
            <a:r>
              <a:rPr lang="en-US" sz="2800" dirty="0"/>
              <a:t> Gaussian)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Tricks to make it fast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771602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02FC-EF35-0405-04A1-679D639D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5E04-CF95-4694-3307-A4BBD90B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postprocessing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F8ADC-F4C1-0710-59CE-430664CA9ED9}"/>
              </a:ext>
            </a:extLst>
          </p:cNvPr>
          <p:cNvSpPr txBox="1"/>
          <p:nvPr/>
        </p:nvSpPr>
        <p:spPr>
          <a:xfrm>
            <a:off x="1125894" y="1903445"/>
            <a:ext cx="35224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Grayscale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Tonemapping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Ambient occlusion </a:t>
            </a:r>
            <a:r>
              <a:rPr lang="en-US" sz="2400" dirty="0">
                <a:sym typeface="Wingdings" panose="05000000000000000000" pitchFamily="2" charset="2"/>
              </a:rPr>
              <a:t>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197461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31DC-3C94-5F80-6DE0-1E202D4B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B1EFA-BD1C-5E85-E96C-009CECDC9580}"/>
              </a:ext>
            </a:extLst>
          </p:cNvPr>
          <p:cNvSpPr txBox="1"/>
          <p:nvPr/>
        </p:nvSpPr>
        <p:spPr>
          <a:xfrm>
            <a:off x="381000" y="1377950"/>
            <a:ext cx="8434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problems on the left do you see fixed on the right?</a:t>
            </a:r>
            <a:endParaRPr lang="en-BE" sz="2800" dirty="0"/>
          </a:p>
        </p:txBody>
      </p:sp>
      <p:pic>
        <p:nvPicPr>
          <p:cNvPr id="5" name="Picture 4" descr="A collage of spheres&#10;&#10;Description automatically generated">
            <a:extLst>
              <a:ext uri="{FF2B5EF4-FFF2-40B4-BE49-F238E27FC236}">
                <a16:creationId xmlns:a16="http://schemas.microsoft.com/office/drawing/2014/main" id="{579C26E7-157B-E47C-9849-6EFB3CAC3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38400"/>
            <a:ext cx="10198720" cy="386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66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2F59-A790-C04C-3C4A-F60523F1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occlusion simulates how difficult light reaches an are (not shadows)</a:t>
            </a:r>
            <a:endParaRPr lang="en-BE" dirty="0"/>
          </a:p>
        </p:txBody>
      </p:sp>
      <p:pic>
        <p:nvPicPr>
          <p:cNvPr id="4" name="Picture 3" descr="A diagram of a house with a beam of light&#10;&#10;Description automatically generated">
            <a:extLst>
              <a:ext uri="{FF2B5EF4-FFF2-40B4-BE49-F238E27FC236}">
                <a16:creationId xmlns:a16="http://schemas.microsoft.com/office/drawing/2014/main" id="{F3EFB964-6B91-AFF6-89BD-7EC4AB7B4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298700"/>
            <a:ext cx="100091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07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55E88-7E75-CE23-CE73-648AC0FA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pixel operation, uses the depth buffer</a:t>
            </a:r>
            <a:endParaRPr lang="en-BE" dirty="0"/>
          </a:p>
        </p:txBody>
      </p:sp>
      <p:pic>
        <p:nvPicPr>
          <p:cNvPr id="4" name="Picture 3" descr="A group of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531DD31E-271C-BAAA-09DC-DD7B421F0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87" y="2203450"/>
            <a:ext cx="6818347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5651-685A-4D53-1926-DE8CAAAC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are available on Friday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478C2-E86B-5B21-3EBB-13FAD159A852}"/>
              </a:ext>
            </a:extLst>
          </p:cNvPr>
          <p:cNvSpPr txBox="1"/>
          <p:nvPr/>
        </p:nvSpPr>
        <p:spPr>
          <a:xfrm>
            <a:off x="398106" y="1542662"/>
            <a:ext cx="40404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Sorry about that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Will post them on Friday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How are labs going?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409844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48CA-8B41-33A2-6B5E-B55BCE45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BE" dirty="0"/>
          </a:p>
        </p:txBody>
      </p:sp>
      <p:pic>
        <p:nvPicPr>
          <p:cNvPr id="4" name="Picture 3" descr="A comparison of a landscape&#10;&#10;Description automatically generated">
            <a:extLst>
              <a:ext uri="{FF2B5EF4-FFF2-40B4-BE49-F238E27FC236}">
                <a16:creationId xmlns:a16="http://schemas.microsoft.com/office/drawing/2014/main" id="{76951D4D-F103-D0E0-4522-DE9A38521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711787"/>
            <a:ext cx="11074400" cy="343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73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2021-2D25-D903-0FDD-089B96E9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results</a:t>
            </a:r>
            <a:endParaRPr lang="en-BE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B3CC93D-6601-0410-87C2-0222068E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1832372"/>
            <a:ext cx="8934449" cy="502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4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5B9A-C4C1-E5F2-CB1A-50FEDA84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62925-2F86-150F-6ECC-F1BB66F4E274}"/>
              </a:ext>
            </a:extLst>
          </p:cNvPr>
          <p:cNvSpPr txBox="1"/>
          <p:nvPr/>
        </p:nvSpPr>
        <p:spPr>
          <a:xfrm>
            <a:off x="476250" y="1555750"/>
            <a:ext cx="107841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render object into a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post-process takes a rendered scene in a texture, and outputs a modified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Examples are bloom, ambient occlusion, …..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kernel is a matrix of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Convolution is applying that matrix to an image</a:t>
            </a:r>
          </a:p>
        </p:txBody>
      </p:sp>
    </p:spTree>
    <p:extLst>
      <p:ext uri="{BB962C8B-B14F-4D97-AF65-F5344CB8AC3E}">
        <p14:creationId xmlns:p14="http://schemas.microsoft.com/office/powerpoint/2010/main" val="802761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5785-1A60-E957-5F06-2FB2F160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E26AD-AFC5-8E33-C5E6-454F231D6F36}"/>
              </a:ext>
            </a:extLst>
          </p:cNvPr>
          <p:cNvSpPr txBox="1"/>
          <p:nvPr/>
        </p:nvSpPr>
        <p:spPr>
          <a:xfrm>
            <a:off x="838200" y="1690688"/>
            <a:ext cx="2001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Camera’s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…. and color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43282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1" y="1690689"/>
            <a:ext cx="54295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Render to texture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Post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Examples of 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137261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6AE9-CFF1-2947-AEE0-DF555672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 to Texture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55399-CDD4-94AE-E63D-B848F4B1880B}"/>
              </a:ext>
            </a:extLst>
          </p:cNvPr>
          <p:cNvSpPr txBox="1"/>
          <p:nvPr/>
        </p:nvSpPr>
        <p:spPr>
          <a:xfrm>
            <a:off x="404326" y="1418253"/>
            <a:ext cx="66309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Forgot to mention this last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Normally, we render objects directly to the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But we can also render into a texture: a </a:t>
            </a:r>
            <a:r>
              <a:rPr lang="en-US" sz="3200" b="1" dirty="0"/>
              <a:t>Render Target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This is called render to texture</a:t>
            </a:r>
          </a:p>
        </p:txBody>
      </p:sp>
    </p:spTree>
    <p:extLst>
      <p:ext uri="{BB962C8B-B14F-4D97-AF65-F5344CB8AC3E}">
        <p14:creationId xmlns:p14="http://schemas.microsoft.com/office/powerpoint/2010/main" val="65186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8E392-7ED2-6213-4631-76F448A53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A14C-EBDE-E38D-4CAA-9B2F8EC1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7DB07-634B-5FD1-5ACA-6C467C85C074}"/>
              </a:ext>
            </a:extLst>
          </p:cNvPr>
          <p:cNvSpPr txBox="1"/>
          <p:nvPr/>
        </p:nvSpPr>
        <p:spPr>
          <a:xfrm>
            <a:off x="989901" y="1690689"/>
            <a:ext cx="54295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Render to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Post processing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Examples of 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25601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4156-F7EB-88B3-B1B7-4545AD04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Postprocessing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BBA51-9962-54EF-2651-C98C987C0EC5}"/>
              </a:ext>
            </a:extLst>
          </p:cNvPr>
          <p:cNvSpPr txBox="1"/>
          <p:nvPr/>
        </p:nvSpPr>
        <p:spPr>
          <a:xfrm>
            <a:off x="1163216" y="30604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omparison of a sunset and a landscape&#10;&#10;Description automatically generated">
            <a:extLst>
              <a:ext uri="{FF2B5EF4-FFF2-40B4-BE49-F238E27FC236}">
                <a16:creationId xmlns:a16="http://schemas.microsoft.com/office/drawing/2014/main" id="{F86C6787-2A73-AED9-7D3D-4BE028B31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84" y="3060440"/>
            <a:ext cx="6751216" cy="3797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48858-54BA-D314-B2BC-1F662BDE5359}"/>
              </a:ext>
            </a:extLst>
          </p:cNvPr>
          <p:cNvSpPr txBox="1"/>
          <p:nvPr/>
        </p:nvSpPr>
        <p:spPr>
          <a:xfrm>
            <a:off x="991772" y="1575582"/>
            <a:ext cx="5227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 a render of the scene (post)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Process it (many options)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a fragment shader (or compute)</a:t>
            </a:r>
          </a:p>
        </p:txBody>
      </p:sp>
    </p:spTree>
    <p:extLst>
      <p:ext uri="{BB962C8B-B14F-4D97-AF65-F5344CB8AC3E}">
        <p14:creationId xmlns:p14="http://schemas.microsoft.com/office/powerpoint/2010/main" val="149088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782D0-EBF2-8F85-BF9E-42886CD5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FEAD-7DA5-0BC1-83FA-8368E72D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793E0-08C7-559B-9206-0625AB698548}"/>
              </a:ext>
            </a:extLst>
          </p:cNvPr>
          <p:cNvSpPr txBox="1"/>
          <p:nvPr/>
        </p:nvSpPr>
        <p:spPr>
          <a:xfrm>
            <a:off x="989901" y="1690689"/>
            <a:ext cx="54295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Render to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Post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Examples of Post processing  </a:t>
            </a:r>
          </a:p>
        </p:txBody>
      </p:sp>
    </p:spTree>
    <p:extLst>
      <p:ext uri="{BB962C8B-B14F-4D97-AF65-F5344CB8AC3E}">
        <p14:creationId xmlns:p14="http://schemas.microsoft.com/office/powerpoint/2010/main" val="389707586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26722</TotalTime>
  <Words>922</Words>
  <Application>Microsoft Office PowerPoint</Application>
  <PresentationFormat>Widescreen</PresentationFormat>
  <Paragraphs>195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Cascadia Mono</vt:lpstr>
      <vt:lpstr>Tahoma</vt:lpstr>
      <vt:lpstr>Wingdings</vt:lpstr>
      <vt:lpstr>Kantoorthema</vt:lpstr>
      <vt:lpstr>PowerPoint Presentation</vt:lpstr>
      <vt:lpstr>Last class</vt:lpstr>
      <vt:lpstr>Course schedule</vt:lpstr>
      <vt:lpstr>Labs are available on Friday</vt:lpstr>
      <vt:lpstr>This class</vt:lpstr>
      <vt:lpstr>Render to Texture</vt:lpstr>
      <vt:lpstr>This class</vt:lpstr>
      <vt:lpstr>Postprocessing</vt:lpstr>
      <vt:lpstr>This class</vt:lpstr>
      <vt:lpstr>Examples of postprocessing</vt:lpstr>
      <vt:lpstr>Grayscale</vt:lpstr>
      <vt:lpstr>Obvious solution</vt:lpstr>
      <vt:lpstr>Less obvious</vt:lpstr>
      <vt:lpstr>PowerPoint Presentation</vt:lpstr>
      <vt:lpstr>PowerPoint Presentation</vt:lpstr>
      <vt:lpstr>PowerPoint Presentation</vt:lpstr>
      <vt:lpstr>How would you rank the brightness?</vt:lpstr>
      <vt:lpstr>Better feeling solution</vt:lpstr>
      <vt:lpstr>Recap</vt:lpstr>
      <vt:lpstr>Side by side</vt:lpstr>
      <vt:lpstr>Examples of postprocessing</vt:lpstr>
      <vt:lpstr>Tonemapping</vt:lpstr>
      <vt:lpstr>Tonemapping</vt:lpstr>
      <vt:lpstr>Can use camera parameters</vt:lpstr>
      <vt:lpstr>Examples of postprocessing</vt:lpstr>
      <vt:lpstr>Bloom</vt:lpstr>
      <vt:lpstr>Image as matrix</vt:lpstr>
      <vt:lpstr>Blur as a matrix</vt:lpstr>
      <vt:lpstr>Convolution</vt:lpstr>
      <vt:lpstr>Box blur in code</vt:lpstr>
      <vt:lpstr>Bloom </vt:lpstr>
      <vt:lpstr>Visually</vt:lpstr>
      <vt:lpstr>Fixed</vt:lpstr>
      <vt:lpstr>Many effects are achieved by using a kernel</vt:lpstr>
      <vt:lpstr>Note that our blur is very basic</vt:lpstr>
      <vt:lpstr>Examples of postprocessing</vt:lpstr>
      <vt:lpstr>Problem</vt:lpstr>
      <vt:lpstr>Ambient occlusion simulates how difficult light reaches an are (not shadows)</vt:lpstr>
      <vt:lpstr>Per pixel operation, uses the depth buffer</vt:lpstr>
      <vt:lpstr>Results</vt:lpstr>
      <vt:lpstr>Bad results</vt:lpstr>
      <vt:lpstr>Recap</vt:lpstr>
      <vt:lpstr>Next class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69</cp:revision>
  <dcterms:created xsi:type="dcterms:W3CDTF">2024-01-29T23:06:06Z</dcterms:created>
  <dcterms:modified xsi:type="dcterms:W3CDTF">2024-03-11T11:57:26Z</dcterms:modified>
</cp:coreProperties>
</file>